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9"/>
  </p:notesMasterIdLst>
  <p:sldIdLst>
    <p:sldId id="263" r:id="rId2"/>
    <p:sldId id="362" r:id="rId3"/>
    <p:sldId id="273" r:id="rId4"/>
    <p:sldId id="349" r:id="rId5"/>
    <p:sldId id="348" r:id="rId6"/>
    <p:sldId id="350" r:id="rId7"/>
    <p:sldId id="346" r:id="rId8"/>
    <p:sldId id="351" r:id="rId9"/>
    <p:sldId id="352" r:id="rId10"/>
    <p:sldId id="353" r:id="rId11"/>
    <p:sldId id="355" r:id="rId12"/>
    <p:sldId id="357" r:id="rId13"/>
    <p:sldId id="359" r:id="rId14"/>
    <p:sldId id="360" r:id="rId15"/>
    <p:sldId id="361" r:id="rId16"/>
    <p:sldId id="344" r:id="rId17"/>
    <p:sldId id="33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58">
          <p15:clr>
            <a:srgbClr val="A4A3A4"/>
          </p15:clr>
        </p15:guide>
        <p15:guide id="4" pos="38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9ED"/>
    <a:srgbClr val="006DC1"/>
    <a:srgbClr val="41CDA5"/>
    <a:srgbClr val="CC5C42"/>
    <a:srgbClr val="29507F"/>
    <a:srgbClr val="3970B4"/>
    <a:srgbClr val="5B9BD5"/>
    <a:srgbClr val="000000"/>
    <a:srgbClr val="A9452D"/>
    <a:srgbClr val="D1D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87412" autoAdjust="0"/>
  </p:normalViewPr>
  <p:slideViewPr>
    <p:cSldViewPr snapToGrid="0" snapToObjects="1">
      <p:cViewPr varScale="1">
        <p:scale>
          <a:sx n="143" d="100"/>
          <a:sy n="143" d="100"/>
        </p:scale>
        <p:origin x="144" y="114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  <p:guide orient="horz" pos="2158"/>
        <p:guide pos="38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</a:t>
            </a:r>
            <a:r>
              <a:rPr lang="en-US" altLang="ko-KR" dirty="0" err="1"/>
              <a:t>GSharp</a:t>
            </a:r>
            <a:r>
              <a:rPr lang="en-US" altLang="ko-KR" dirty="0"/>
              <a:t> </a:t>
            </a:r>
            <a:r>
              <a:rPr lang="ko-KR" altLang="en-US" dirty="0"/>
              <a:t>프로젝트 팀</a:t>
            </a:r>
            <a:r>
              <a:rPr lang="ko-KR" altLang="en-US" baseline="0" dirty="0"/>
              <a:t>의 </a:t>
            </a:r>
            <a:r>
              <a:rPr lang="ko-KR" altLang="en-US" dirty="0"/>
              <a:t>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73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 txBox="1"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10</a:t>
            </a:fld>
            <a:endParaRPr lang="en-US" altLang="ko-KR" sz="1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컨트리뷰톤을 진행하면서 생긴 정량적</a:t>
            </a:r>
            <a:r>
              <a:rPr lang="ko-KR" altLang="en-US" baseline="0" dirty="0"/>
              <a:t> 성과를 간단히 발표</a:t>
            </a:r>
            <a:endParaRPr lang="en-US" altLang="ko-KR" dirty="0"/>
          </a:p>
          <a:p>
            <a:r>
              <a:rPr lang="ko-KR" altLang="en-US" dirty="0" err="1"/>
              <a:t>컨트리뷰톤</a:t>
            </a:r>
            <a:r>
              <a:rPr lang="ko-KR" altLang="en-US" dirty="0"/>
              <a:t> 개발 요약 정보는 마지막에 정리 후 수정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39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준비한 내용은 여기까지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0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프로젝트에 대한 소개를 먼저 드리도록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프로젝트의 목표는 블록 코딩</a:t>
            </a:r>
            <a:r>
              <a:rPr lang="ko-KR" altLang="en-US" baseline="0" dirty="0"/>
              <a:t> 프레임워크에서 </a:t>
            </a:r>
            <a:r>
              <a:rPr lang="ko-KR" altLang="en-US" dirty="0"/>
              <a:t>활용할 수 있는 모듈을 개발하는 것 입니다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시스템 정보 모듈이나 </a:t>
            </a:r>
            <a:r>
              <a:rPr lang="en-US" altLang="ko-KR" baseline="0" dirty="0"/>
              <a:t>TTS </a:t>
            </a:r>
            <a:r>
              <a:rPr lang="ko-KR" altLang="en-US" baseline="0" dirty="0"/>
              <a:t>모듈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또는 </a:t>
            </a:r>
            <a:r>
              <a:rPr lang="en-US" altLang="ko-KR" baseline="0" dirty="0"/>
              <a:t>YouTube </a:t>
            </a:r>
            <a:r>
              <a:rPr lang="ko-KR" altLang="en-US" baseline="0" dirty="0"/>
              <a:t>모듈 등을 개발하여 블록 코딩의 기능을 확장하는 것을 목표로 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2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모듈은 </a:t>
            </a:r>
            <a:r>
              <a:rPr lang="en-US" altLang="ko-KR" dirty="0"/>
              <a:t>.NET </a:t>
            </a:r>
            <a:r>
              <a:rPr lang="ko-KR" altLang="en-US" dirty="0"/>
              <a:t>라이브러리로 개발하였습니다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GitHub</a:t>
            </a:r>
            <a:r>
              <a:rPr lang="en-US" altLang="ko-KR" baseline="0" dirty="0"/>
              <a:t> </a:t>
            </a:r>
            <a:r>
              <a:rPr lang="ko-KR" altLang="en-US" baseline="0" dirty="0"/>
              <a:t>페이지에 올라온 모듈 개발 가이드에 따라 이벤트나 열거 형 등의 코드를 작성하고</a:t>
            </a:r>
            <a:endParaRPr lang="en-US" altLang="ko-KR" baseline="0" dirty="0"/>
          </a:p>
          <a:p>
            <a:r>
              <a:rPr lang="en-US" altLang="ko-KR" baseline="0" dirty="0" err="1"/>
              <a:t>GCommand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속성을 붙여주면 블록 코딩에 활용할 수 있는 블록 형태로 변환되게 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1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처음으로는 </a:t>
            </a:r>
            <a:r>
              <a:rPr lang="en-US" altLang="ko-KR" baseline="0" dirty="0"/>
              <a:t>SMTP </a:t>
            </a:r>
            <a:r>
              <a:rPr lang="ko-KR" altLang="en-US" baseline="0" dirty="0"/>
              <a:t>를 활용한 </a:t>
            </a:r>
            <a:r>
              <a:rPr lang="en-US" altLang="ko-KR" baseline="0" dirty="0"/>
              <a:t>Email </a:t>
            </a:r>
            <a:r>
              <a:rPr lang="ko-KR" altLang="en-US" baseline="0" dirty="0"/>
              <a:t>전송 모듈을 소개 드리려고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Email </a:t>
            </a:r>
            <a:r>
              <a:rPr lang="ko-KR" altLang="en-US" baseline="0" dirty="0"/>
              <a:t>전송 모듈은 왼쪽 그림과 같이 간단한 블록을 쌓는 것으로 이메일을 발송 할 수 있게 해주는 모듈 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블록을 완성을 하게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오른쪽 사진</a:t>
            </a:r>
            <a:r>
              <a:rPr lang="en-US" altLang="ko-KR" baseline="0" dirty="0"/>
              <a:t>(</a:t>
            </a:r>
            <a:r>
              <a:rPr lang="ko-KR" altLang="en-US" baseline="0" dirty="0"/>
              <a:t>네이티브 코드</a:t>
            </a:r>
            <a:r>
              <a:rPr lang="en-US" altLang="ko-KR" baseline="0" dirty="0"/>
              <a:t>)</a:t>
            </a:r>
            <a:r>
              <a:rPr lang="ko-KR" altLang="en-US" baseline="0" dirty="0"/>
              <a:t>이 실시간으로 코드를 만들어주어 어느 방식으로 돌아가는지 알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 </a:t>
            </a:r>
            <a:r>
              <a:rPr lang="ko-KR" altLang="en-US" baseline="0" dirty="0"/>
              <a:t>모듈에 대한 소개와 개발 과정</a:t>
            </a:r>
            <a:endParaRPr lang="en-US" altLang="ko-KR" baseline="0" dirty="0"/>
          </a:p>
          <a:p>
            <a:r>
              <a:rPr lang="ko-KR" altLang="en-US" dirty="0"/>
              <a:t>주요하게 생각하는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풀리퀘스트</a:t>
            </a:r>
            <a:r>
              <a:rPr lang="ko-KR" altLang="en-US" dirty="0"/>
              <a:t> 등의 내용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8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이제 실행을 하게 되면</a:t>
            </a:r>
            <a:r>
              <a:rPr lang="en-US" altLang="ko-KR" dirty="0"/>
              <a:t>, </a:t>
            </a:r>
            <a:r>
              <a:rPr lang="ko-KR" altLang="en-US" dirty="0"/>
              <a:t>이메일을 성공적으로 보냈다는 메시지를 받게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이제 이메일을 가 보면</a:t>
            </a:r>
            <a:r>
              <a:rPr lang="en-US" altLang="ko-KR" dirty="0"/>
              <a:t>, </a:t>
            </a:r>
            <a:r>
              <a:rPr lang="ko-KR" altLang="en-US" dirty="0"/>
              <a:t>이렇게 이메일이 와 있는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몇몇 분들은</a:t>
            </a:r>
            <a:r>
              <a:rPr lang="en-US" altLang="ko-KR" dirty="0"/>
              <a:t>, </a:t>
            </a:r>
            <a:r>
              <a:rPr lang="ko-KR" altLang="en-US" dirty="0"/>
              <a:t>눈치 채셨을 수도 </a:t>
            </a:r>
            <a:r>
              <a:rPr lang="ko-KR" altLang="en-US" dirty="0" err="1"/>
              <a:t>있으셨을텐데</a:t>
            </a:r>
            <a:r>
              <a:rPr lang="en-US" altLang="ko-KR" dirty="0"/>
              <a:t> </a:t>
            </a:r>
            <a:r>
              <a:rPr lang="ko-KR" altLang="en-US" dirty="0"/>
              <a:t>보내는 이메일 옆에 </a:t>
            </a:r>
            <a:r>
              <a:rPr lang="en-US" altLang="ko-KR" dirty="0"/>
              <a:t>(Gmail) </a:t>
            </a:r>
            <a:r>
              <a:rPr lang="ko-KR" altLang="en-US" dirty="0"/>
              <a:t>로 표시가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</a:t>
            </a:r>
            <a:r>
              <a:rPr lang="en-US" altLang="ko-KR" dirty="0"/>
              <a:t>Gmail</a:t>
            </a:r>
            <a:r>
              <a:rPr lang="ko-KR" altLang="en-US" dirty="0"/>
              <a:t>의 </a:t>
            </a:r>
            <a:r>
              <a:rPr lang="en-US" altLang="ko-KR" dirty="0"/>
              <a:t>SMTP </a:t>
            </a:r>
            <a:r>
              <a:rPr lang="ko-KR" altLang="en-US" dirty="0"/>
              <a:t>를 사용하고 있어서 보내는 이메일이 </a:t>
            </a:r>
            <a:r>
              <a:rPr lang="en-US" altLang="ko-KR" dirty="0"/>
              <a:t>Gmail </a:t>
            </a:r>
            <a:r>
              <a:rPr lang="ko-KR" altLang="en-US" dirty="0"/>
              <a:t>로 한정이 되어있습니다</a:t>
            </a:r>
            <a:r>
              <a:rPr lang="en-US" altLang="ko-KR" dirty="0"/>
              <a:t>. </a:t>
            </a:r>
            <a:r>
              <a:rPr lang="ko-KR" altLang="en-US" dirty="0"/>
              <a:t>추후에 이러한 한계점은 개선이 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개발을 하는 과정은 저렇게 블록을 쌓는 일 만큼 간단하지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어려웠던 부분은 </a:t>
            </a:r>
            <a:r>
              <a:rPr lang="ko-KR" altLang="en-US" dirty="0" err="1"/>
              <a:t>기획이였습니다</a:t>
            </a:r>
            <a:r>
              <a:rPr lang="en-US" altLang="ko-KR" dirty="0"/>
              <a:t>. </a:t>
            </a:r>
            <a:r>
              <a:rPr lang="ko-KR" altLang="en-US" dirty="0"/>
              <a:t>무엇보다는 이 프로그램을 사용하는 대상의 입장에서 생각해보는 건 어려운 </a:t>
            </a:r>
            <a:r>
              <a:rPr lang="ko-KR" altLang="en-US" dirty="0" err="1"/>
              <a:t>일이였습니다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저희 프로젝트는 블록코딩 프레임워크를 사용하고 있었기에</a:t>
            </a:r>
            <a:r>
              <a:rPr lang="en-US" altLang="ko-KR" dirty="0"/>
              <a:t>, </a:t>
            </a:r>
            <a:r>
              <a:rPr lang="ko-KR" altLang="en-US" dirty="0"/>
              <a:t>잘못하면 사용자에게 모든 책임을 넘겨버리는 결과를 야기할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예시로</a:t>
            </a:r>
            <a:r>
              <a:rPr lang="en-US" altLang="ko-KR" dirty="0"/>
              <a:t>, </a:t>
            </a:r>
            <a:r>
              <a:rPr lang="ko-KR" altLang="en-US" dirty="0"/>
              <a:t>이메일 모듈을 개발할 때</a:t>
            </a:r>
            <a:r>
              <a:rPr lang="en-US" altLang="ko-KR" dirty="0"/>
              <a:t>, Gmail SMTP </a:t>
            </a:r>
            <a:r>
              <a:rPr lang="ko-KR" altLang="en-US" dirty="0"/>
              <a:t>서비스를 사용하게 된 과정을 설명을 해보려고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SMTP </a:t>
            </a:r>
            <a:r>
              <a:rPr lang="ko-KR" altLang="en-US" dirty="0"/>
              <a:t>는 현재 많은 무</a:t>
            </a:r>
            <a:r>
              <a:rPr lang="en-US" altLang="ko-KR" dirty="0"/>
              <a:t>/</a:t>
            </a:r>
            <a:r>
              <a:rPr lang="ko-KR" altLang="en-US" dirty="0"/>
              <a:t>유료 서비스가 있으며 능력이 된다면 직접 구축해서 사용을 할 수 있습니다</a:t>
            </a:r>
            <a:r>
              <a:rPr lang="en-US" altLang="ko-KR" dirty="0"/>
              <a:t>. </a:t>
            </a:r>
            <a:r>
              <a:rPr lang="ko-KR" altLang="en-US" dirty="0"/>
              <a:t>당연히 </a:t>
            </a:r>
            <a:r>
              <a:rPr lang="en-US" altLang="ko-KR" dirty="0"/>
              <a:t>Gmail</a:t>
            </a:r>
            <a:r>
              <a:rPr lang="ko-KR" altLang="en-US" dirty="0"/>
              <a:t> 보다 더 좋은 서비스들이 존재하겠죠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 모든 </a:t>
            </a:r>
            <a:r>
              <a:rPr lang="en-US" altLang="ko-KR" dirty="0"/>
              <a:t>SMTP </a:t>
            </a:r>
            <a:r>
              <a:rPr lang="ko-KR" altLang="en-US" dirty="0"/>
              <a:t>서비스에 대해서 제공을 하려면 몇가지 추가블록들이 필요하게 됩니다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포트를 </a:t>
            </a:r>
            <a:r>
              <a:rPr lang="ko-KR" altLang="en-US" dirty="0" err="1"/>
              <a:t>받아야되고</a:t>
            </a:r>
            <a:r>
              <a:rPr lang="en-US" altLang="ko-KR" dirty="0"/>
              <a:t>, SMTP </a:t>
            </a:r>
            <a:r>
              <a:rPr lang="ko-KR" altLang="en-US" dirty="0"/>
              <a:t>서버 주소도 받아야 되겠죠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더군다나 메일을 보내면서 발생하는 에러들은 사용자가 책임을 지게 됩니다</a:t>
            </a:r>
            <a:r>
              <a:rPr lang="en-US" altLang="ko-KR" dirty="0"/>
              <a:t>.</a:t>
            </a:r>
            <a:r>
              <a:rPr lang="ko-KR" altLang="en-US" dirty="0"/>
              <a:t> 만약 이렇게 만들게 된다면</a:t>
            </a:r>
            <a:r>
              <a:rPr lang="en-US" altLang="ko-KR" dirty="0"/>
              <a:t>, </a:t>
            </a:r>
            <a:r>
              <a:rPr lang="ko-KR" altLang="en-US" dirty="0" err="1"/>
              <a:t>개발자로서의</a:t>
            </a:r>
            <a:r>
              <a:rPr lang="ko-KR" altLang="en-US" dirty="0"/>
              <a:t> 책임이 없다고 생각되었고</a:t>
            </a:r>
            <a:r>
              <a:rPr lang="en-US" altLang="ko-KR" dirty="0"/>
              <a:t>, </a:t>
            </a:r>
            <a:r>
              <a:rPr lang="ko-KR" altLang="en-US" dirty="0"/>
              <a:t>블록코딩 프레임워크의 목적성 또한 분명해지지 않는다 생각이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두번쨰로는</a:t>
            </a:r>
            <a:r>
              <a:rPr lang="ko-KR" altLang="en-US" dirty="0"/>
              <a:t> 개발 측면에서 말씀을 드리려고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오픈소스를 </a:t>
            </a:r>
            <a:r>
              <a:rPr lang="en-US" altLang="ko-KR" dirty="0"/>
              <a:t>Pull </a:t>
            </a:r>
            <a:r>
              <a:rPr lang="ko-KR" altLang="en-US" dirty="0"/>
              <a:t>하고 오프라인에서 개발방법에 대한 설명을 듣게 되었는데</a:t>
            </a:r>
            <a:r>
              <a:rPr lang="en-US" altLang="ko-KR" dirty="0"/>
              <a:t>, </a:t>
            </a:r>
            <a:r>
              <a:rPr lang="ko-KR" altLang="en-US" dirty="0"/>
              <a:t>정말 감사하게도 멘토님께서 </a:t>
            </a:r>
            <a:r>
              <a:rPr lang="en-US" altLang="ko-KR" dirty="0"/>
              <a:t>SDK </a:t>
            </a:r>
            <a:r>
              <a:rPr lang="ko-KR" altLang="en-US" dirty="0"/>
              <a:t>를 만들어 놓으셨습니다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</a:t>
            </a:r>
            <a:r>
              <a:rPr lang="en-US" altLang="ko-KR" dirty="0"/>
              <a:t>SDK </a:t>
            </a:r>
            <a:r>
              <a:rPr lang="ko-KR" altLang="en-US" dirty="0"/>
              <a:t>를 통해서 개발을 진행하면 되었는데</a:t>
            </a:r>
            <a:r>
              <a:rPr lang="en-US" altLang="ko-KR" dirty="0"/>
              <a:t>, </a:t>
            </a:r>
            <a:r>
              <a:rPr lang="ko-KR" altLang="en-US" dirty="0"/>
              <a:t>이 또한 만만치 않더라구요 </a:t>
            </a:r>
            <a:endParaRPr lang="en-US" altLang="ko-KR" dirty="0"/>
          </a:p>
          <a:p>
            <a:r>
              <a:rPr lang="ko-KR" altLang="en-US" dirty="0"/>
              <a:t>예를 들자면</a:t>
            </a:r>
            <a:r>
              <a:rPr lang="en-US" altLang="ko-KR" dirty="0"/>
              <a:t>, </a:t>
            </a:r>
            <a:r>
              <a:rPr lang="ko-KR" altLang="en-US" dirty="0"/>
              <a:t>저희가 치즈를 </a:t>
            </a:r>
            <a:r>
              <a:rPr lang="ko-KR" altLang="en-US" dirty="0" err="1"/>
              <a:t>만드려고</a:t>
            </a:r>
            <a:r>
              <a:rPr lang="ko-KR" altLang="en-US" dirty="0"/>
              <a:t> 해요</a:t>
            </a:r>
            <a:r>
              <a:rPr lang="en-US" altLang="ko-KR" dirty="0"/>
              <a:t>. </a:t>
            </a:r>
            <a:r>
              <a:rPr lang="ko-KR" altLang="en-US" dirty="0"/>
              <a:t>그러면 이 치즈 제조과정을 </a:t>
            </a:r>
            <a:r>
              <a:rPr lang="ko-KR" altLang="en-US" dirty="0" err="1"/>
              <a:t>보게되면</a:t>
            </a:r>
            <a:r>
              <a:rPr lang="en-US" altLang="ko-KR" dirty="0"/>
              <a:t>, </a:t>
            </a:r>
            <a:r>
              <a:rPr lang="ko-KR" altLang="en-US" dirty="0"/>
              <a:t>일정한 흐름을 따라가지 않으면 치즈가 아니라 곰팡이가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또한 일반적인 개발환경 같은 경우는 별 문제가 되지 않는데</a:t>
            </a:r>
            <a:r>
              <a:rPr lang="en-US" altLang="ko-KR" dirty="0"/>
              <a:t>, </a:t>
            </a:r>
            <a:r>
              <a:rPr lang="ko-KR" altLang="en-US" dirty="0"/>
              <a:t>블록코딩 프레임워크의 특성상 사용자가 임의로 순서를 뒤 바꿀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개발자가 의도된 순서가 아니라 해서 무조건 종료해야 할 것이 아니라 일단 실행은 되어야 </a:t>
            </a:r>
            <a:r>
              <a:rPr lang="ko-KR" altLang="en-US" dirty="0" err="1"/>
              <a:t>되서</a:t>
            </a:r>
            <a:r>
              <a:rPr lang="en-US" altLang="ko-KR" dirty="0"/>
              <a:t>,</a:t>
            </a:r>
            <a:r>
              <a:rPr lang="ko-KR" altLang="en-US" dirty="0"/>
              <a:t> 이 코드를 적절하게 배분해서 작업하는 일이 힘들었습니다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79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B </a:t>
            </a:r>
            <a:r>
              <a:rPr lang="ko-KR" altLang="en-US" baseline="0" dirty="0"/>
              <a:t>모듈에 대한 소개와 개발 과정</a:t>
            </a:r>
            <a:endParaRPr lang="en-US" altLang="ko-KR" baseline="0" dirty="0"/>
          </a:p>
          <a:p>
            <a:r>
              <a:rPr lang="ko-KR" altLang="en-US" dirty="0"/>
              <a:t>주요하게 생각하는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풀리퀘스트</a:t>
            </a:r>
            <a:r>
              <a:rPr lang="ko-KR" altLang="en-US" dirty="0"/>
              <a:t> 등의 내용 설명</a:t>
            </a:r>
            <a:endParaRPr lang="en-US" altLang="ko-KR" dirty="0"/>
          </a:p>
          <a:p>
            <a:r>
              <a:rPr lang="ko-KR" altLang="en-US" dirty="0"/>
              <a:t>문자열 암호화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모듈은 어느 분야에서도 사용이 가능하기에 다른 모듈과의 병합도 가능하다고 생각하게 되어 개발을 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문자열을 입력을 받고 그 문자열을 암호화해주는 간단한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구현한 암호화는 </a:t>
            </a:r>
            <a:r>
              <a:rPr lang="en-US" altLang="ko-KR" dirty="0"/>
              <a:t>BASE64, MD5, DES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후에 </a:t>
            </a:r>
            <a:r>
              <a:rPr lang="en-US" altLang="ko-KR" dirty="0"/>
              <a:t>AES </a:t>
            </a:r>
            <a:r>
              <a:rPr lang="ko-KR" altLang="en-US" dirty="0"/>
              <a:t>암호화도 추가할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10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옆에 있는 블록으로 문자열을 암호화하면 그 결과는 왼쪽 사진에 있는 블록에 결과가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실행이 잘 되는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5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다른 모듈을 </a:t>
            </a:r>
            <a:r>
              <a:rPr lang="ko-KR" altLang="en-US" baseline="0" dirty="0" err="1" smtClean="0"/>
              <a:t>개발할게</a:t>
            </a:r>
            <a:r>
              <a:rPr lang="ko-KR" altLang="en-US" baseline="0" dirty="0" smtClean="0"/>
              <a:t> 무엇이 있을까 생각하다 </a:t>
            </a:r>
            <a:r>
              <a:rPr lang="ko-KR" altLang="en-US" baseline="0" dirty="0" err="1" smtClean="0"/>
              <a:t>유투브를</a:t>
            </a:r>
            <a:r>
              <a:rPr lang="ko-KR" altLang="en-US" baseline="0" dirty="0" smtClean="0"/>
              <a:t> 보다 </a:t>
            </a:r>
            <a:r>
              <a:rPr lang="ko-KR" altLang="en-US" baseline="0" dirty="0" err="1" smtClean="0"/>
              <a:t>아이언맨</a:t>
            </a:r>
            <a:r>
              <a:rPr lang="ko-KR" altLang="en-US" baseline="0" dirty="0" smtClean="0"/>
              <a:t> 관련 영상이 틀어지고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그렇게 </a:t>
            </a:r>
            <a:r>
              <a:rPr lang="ko-KR" altLang="en-US" baseline="0" dirty="0" err="1" smtClean="0"/>
              <a:t>자비스가</a:t>
            </a:r>
            <a:r>
              <a:rPr lang="ko-KR" altLang="en-US" baseline="0" dirty="0" smtClean="0"/>
              <a:t> 말하는 영상에서 아이디어를 얻어 바로 모듈로 개발하였습니다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닷넷</a:t>
            </a:r>
            <a:r>
              <a:rPr lang="ko-KR" altLang="en-US" baseline="0" dirty="0" smtClean="0"/>
              <a:t> 프레임 워크가 웬만한 것은 다 지원을 해주어서 간편하게 코드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줄로 만들었습니다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42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정오각형 15"/>
          <p:cNvSpPr/>
          <p:nvPr userDrawn="1"/>
        </p:nvSpPr>
        <p:spPr>
          <a:xfrm rot="11041669">
            <a:off x="5912519" y="-472179"/>
            <a:ext cx="2926219" cy="2786876"/>
          </a:xfrm>
          <a:prstGeom prst="pentagon">
            <a:avLst/>
          </a:prstGeom>
          <a:blipFill dpi="0" rotWithShape="0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</a:extLst>
            </a:blip>
            <a:srcRect/>
            <a:stretch>
              <a:fillRect l="-27902" t="-1935" r="-5644" b="-6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오각형 14"/>
          <p:cNvSpPr/>
          <p:nvPr userDrawn="1"/>
        </p:nvSpPr>
        <p:spPr>
          <a:xfrm rot="21408695">
            <a:off x="6751417" y="838832"/>
            <a:ext cx="6717577" cy="6397693"/>
          </a:xfrm>
          <a:prstGeom prst="pentagon">
            <a:avLst/>
          </a:prstGeom>
          <a:blipFill>
            <a:blip r:embed="rId4"/>
            <a:srcRect/>
            <a:stretch>
              <a:fillRect l="-19378" t="-1286" r="-14168" b="-12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246742" y="2414025"/>
            <a:ext cx="6181557" cy="230355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사업 프로젝트 제목</a:t>
            </a:r>
            <a:endParaRPr lang="en-US" altLang="ko-KR" dirty="0"/>
          </a:p>
          <a:p>
            <a:pPr lvl="0"/>
            <a:r>
              <a:rPr lang="ko-KR" altLang="en-US" dirty="0"/>
              <a:t>사업 계획</a:t>
            </a:r>
          </a:p>
        </p:txBody>
      </p:sp>
      <p:sp>
        <p:nvSpPr>
          <p:cNvPr id="6" name="정오각형 5"/>
          <p:cNvSpPr/>
          <p:nvPr userDrawn="1"/>
        </p:nvSpPr>
        <p:spPr>
          <a:xfrm rot="20561071">
            <a:off x="1330640" y="3906107"/>
            <a:ext cx="1488703" cy="1417812"/>
          </a:xfrm>
          <a:prstGeom prst="pentagon">
            <a:avLst/>
          </a:prstGeom>
          <a:solidFill>
            <a:srgbClr val="4780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오각형 6"/>
          <p:cNvSpPr/>
          <p:nvPr userDrawn="1"/>
        </p:nvSpPr>
        <p:spPr>
          <a:xfrm rot="717064">
            <a:off x="2395133" y="4800454"/>
            <a:ext cx="937014" cy="892394"/>
          </a:xfrm>
          <a:prstGeom prst="pentagon">
            <a:avLst/>
          </a:prstGeom>
          <a:solidFill>
            <a:srgbClr val="B8CFE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7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1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오각형 3"/>
          <p:cNvSpPr/>
          <p:nvPr userDrawn="1"/>
        </p:nvSpPr>
        <p:spPr>
          <a:xfrm rot="20561071">
            <a:off x="594130" y="407314"/>
            <a:ext cx="1130758" cy="1076912"/>
          </a:xfrm>
          <a:prstGeom prst="pentagon">
            <a:avLst/>
          </a:prstGeom>
          <a:solidFill>
            <a:srgbClr val="4780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오각형 4"/>
          <p:cNvSpPr/>
          <p:nvPr userDrawn="1"/>
        </p:nvSpPr>
        <p:spPr>
          <a:xfrm rot="717064">
            <a:off x="1373205" y="1087295"/>
            <a:ext cx="711718" cy="677826"/>
          </a:xfrm>
          <a:prstGeom prst="pentagon">
            <a:avLst/>
          </a:prstGeom>
          <a:solidFill>
            <a:srgbClr val="B8CFE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147391" y="681913"/>
            <a:ext cx="638628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rgbClr val="29507F"/>
                </a:solidFill>
              </a:defRPr>
            </a:lvl1pPr>
          </a:lstStyle>
          <a:p>
            <a:pPr lvl="0"/>
            <a:r>
              <a:rPr lang="ko-KR" altLang="en-US" dirty="0"/>
              <a:t>슬라이드 제목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-45720" y="-45719"/>
            <a:ext cx="10865206" cy="6949440"/>
          </a:xfrm>
          <a:custGeom>
            <a:avLst/>
            <a:gdLst>
              <a:gd name="connsiteX0" fmla="*/ 8037959 w 11580574"/>
              <a:gd name="connsiteY0" fmla="*/ 0 h 6997623"/>
              <a:gd name="connsiteX1" fmla="*/ 11580574 w 11580574"/>
              <a:gd name="connsiteY1" fmla="*/ 1905456 h 6997623"/>
              <a:gd name="connsiteX2" fmla="*/ 10666174 w 11580574"/>
              <a:gd name="connsiteY2" fmla="*/ 6981197 h 6997623"/>
              <a:gd name="connsiteX3" fmla="*/ 0 w 11580574"/>
              <a:gd name="connsiteY3" fmla="*/ 6997623 h 6997623"/>
              <a:gd name="connsiteX4" fmla="*/ 10950 w 11580574"/>
              <a:gd name="connsiteY4" fmla="*/ 16426 h 699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0574" h="6997623">
                <a:moveTo>
                  <a:pt x="8037959" y="0"/>
                </a:moveTo>
                <a:lnTo>
                  <a:pt x="11580574" y="1905456"/>
                </a:lnTo>
                <a:lnTo>
                  <a:pt x="10666174" y="6981197"/>
                </a:lnTo>
                <a:lnTo>
                  <a:pt x="0" y="6997623"/>
                </a:lnTo>
                <a:lnTo>
                  <a:pt x="10950" y="1642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3479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7"/>
          <p:cNvSpPr>
            <a:spLocks noGrp="1"/>
          </p:cNvSpPr>
          <p:nvPr>
            <p:ph sz="quarter" idx="14" hasCustomPrompt="1"/>
          </p:nvPr>
        </p:nvSpPr>
        <p:spPr>
          <a:xfrm>
            <a:off x="1551923" y="2645950"/>
            <a:ext cx="2798007" cy="495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슬라이드 제목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3" hasCustomPrompt="1"/>
          </p:nvPr>
        </p:nvSpPr>
        <p:spPr>
          <a:xfrm>
            <a:off x="641551" y="2479388"/>
            <a:ext cx="910373" cy="72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3970B4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정오각형 2"/>
          <p:cNvSpPr/>
          <p:nvPr userDrawn="1"/>
        </p:nvSpPr>
        <p:spPr>
          <a:xfrm rot="20561071" flipH="1" flipV="1">
            <a:off x="6206133" y="1537637"/>
            <a:ext cx="7541384" cy="7182269"/>
          </a:xfrm>
          <a:prstGeom prst="pentagon">
            <a:avLst/>
          </a:prstGeom>
          <a:solidFill>
            <a:srgbClr val="4780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정오각형 3"/>
          <p:cNvSpPr/>
          <p:nvPr userDrawn="1"/>
        </p:nvSpPr>
        <p:spPr>
          <a:xfrm rot="20795299">
            <a:off x="4963482" y="308294"/>
            <a:ext cx="2993530" cy="2850980"/>
          </a:xfrm>
          <a:prstGeom prst="pentagon">
            <a:avLst/>
          </a:prstGeom>
          <a:solidFill>
            <a:srgbClr val="B8CFE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51923" y="3307559"/>
            <a:ext cx="2798008" cy="16302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슬라이드 내용 </a:t>
            </a:r>
            <a:r>
              <a:rPr lang="en-US" altLang="ko-KR" dirty="0"/>
              <a:t>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슬라이드 내용 </a:t>
            </a:r>
            <a:r>
              <a:rPr lang="en-US" altLang="ko-KR" dirty="0"/>
              <a:t>2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슬라이드 내용 </a:t>
            </a:r>
            <a:r>
              <a:rPr lang="en-US" altLang="ko-KR" dirty="0"/>
              <a:t>3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슬라이드 내용 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42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 userDrawn="1"/>
        </p:nvSpPr>
        <p:spPr>
          <a:xfrm>
            <a:off x="0" y="0"/>
            <a:ext cx="10961001" cy="1144474"/>
          </a:xfrm>
          <a:custGeom>
            <a:avLst/>
            <a:gdLst>
              <a:gd name="connsiteX0" fmla="*/ 0 w 7728155"/>
              <a:gd name="connsiteY0" fmla="*/ 0 h 1144474"/>
              <a:gd name="connsiteX1" fmla="*/ 0 w 7728155"/>
              <a:gd name="connsiteY1" fmla="*/ 1144474 h 1144474"/>
              <a:gd name="connsiteX2" fmla="*/ 6978937 w 7728155"/>
              <a:gd name="connsiteY2" fmla="*/ 749218 h 1144474"/>
              <a:gd name="connsiteX3" fmla="*/ 7728155 w 7728155"/>
              <a:gd name="connsiteY3" fmla="*/ 0 h 1144474"/>
              <a:gd name="connsiteX4" fmla="*/ 0 w 7728155"/>
              <a:gd name="connsiteY4" fmla="*/ 0 h 11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155" h="1144474">
                <a:moveTo>
                  <a:pt x="0" y="0"/>
                </a:moveTo>
                <a:lnTo>
                  <a:pt x="0" y="1144474"/>
                </a:lnTo>
                <a:lnTo>
                  <a:pt x="6978937" y="749218"/>
                </a:lnTo>
                <a:lnTo>
                  <a:pt x="7728155" y="0"/>
                </a:lnTo>
                <a:lnTo>
                  <a:pt x="0" y="0"/>
                </a:lnTo>
              </a:path>
            </a:pathLst>
          </a:custGeom>
          <a:solidFill>
            <a:srgbClr val="478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158346" y="227265"/>
            <a:ext cx="9752570" cy="5883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제목을 입력해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 userDrawn="1"/>
        </p:nvGrpSpPr>
        <p:grpSpPr>
          <a:xfrm>
            <a:off x="0" y="1934329"/>
            <a:ext cx="2057400" cy="523112"/>
            <a:chOff x="1" y="1411217"/>
            <a:chExt cx="2057400" cy="523112"/>
          </a:xfrm>
        </p:grpSpPr>
        <p:grpSp>
          <p:nvGrpSpPr>
            <p:cNvPr id="26" name="그룹 25"/>
            <p:cNvGrpSpPr/>
            <p:nvPr userDrawn="1"/>
          </p:nvGrpSpPr>
          <p:grpSpPr>
            <a:xfrm>
              <a:off x="1" y="1411217"/>
              <a:ext cx="2057400" cy="523112"/>
              <a:chOff x="0" y="1483787"/>
              <a:chExt cx="2798657" cy="523112"/>
            </a:xfrm>
          </p:grpSpPr>
          <p:sp>
            <p:nvSpPr>
              <p:cNvPr id="28" name="직사각형 27"/>
              <p:cNvSpPr/>
              <p:nvPr userDrawn="1"/>
            </p:nvSpPr>
            <p:spPr>
              <a:xfrm>
                <a:off x="0" y="1483787"/>
                <a:ext cx="2798657" cy="523112"/>
              </a:xfrm>
              <a:prstGeom prst="rect">
                <a:avLst/>
              </a:prstGeom>
              <a:solidFill>
                <a:srgbClr val="0506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 userDrawn="1"/>
            </p:nvSpPr>
            <p:spPr>
              <a:xfrm>
                <a:off x="0" y="1483787"/>
                <a:ext cx="67417" cy="523112"/>
              </a:xfrm>
              <a:prstGeom prst="rect">
                <a:avLst/>
              </a:prstGeom>
              <a:solidFill>
                <a:srgbClr val="7D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 userDrawn="1"/>
          </p:nvSpPr>
          <p:spPr>
            <a:xfrm>
              <a:off x="69185" y="150015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DFE2F1"/>
                  </a:solidFill>
                  <a:latin typeface="+mn-ea"/>
                  <a:ea typeface="+mn-ea"/>
                </a:rPr>
                <a:t>팀원소개</a:t>
              </a:r>
              <a:endParaRPr lang="ko-KR" altLang="en-US" sz="1600" dirty="0">
                <a:solidFill>
                  <a:srgbClr val="DFE2F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4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2187724" y="185969"/>
            <a:ext cx="9596927" cy="5883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-1" y="2461391"/>
            <a:ext cx="2062717" cy="523112"/>
            <a:chOff x="0" y="1411217"/>
            <a:chExt cx="2062717" cy="523112"/>
          </a:xfrm>
        </p:grpSpPr>
        <p:grpSp>
          <p:nvGrpSpPr>
            <p:cNvPr id="22" name="그룹 21"/>
            <p:cNvGrpSpPr/>
            <p:nvPr userDrawn="1"/>
          </p:nvGrpSpPr>
          <p:grpSpPr>
            <a:xfrm>
              <a:off x="0" y="1411217"/>
              <a:ext cx="2062717" cy="523112"/>
              <a:chOff x="-1" y="1483787"/>
              <a:chExt cx="2805890" cy="523112"/>
            </a:xfrm>
          </p:grpSpPr>
          <p:sp>
            <p:nvSpPr>
              <p:cNvPr id="24" name="직사각형 23"/>
              <p:cNvSpPr/>
              <p:nvPr userDrawn="1"/>
            </p:nvSpPr>
            <p:spPr>
              <a:xfrm>
                <a:off x="-1" y="1483787"/>
                <a:ext cx="2805890" cy="523112"/>
              </a:xfrm>
              <a:prstGeom prst="rect">
                <a:avLst/>
              </a:prstGeom>
              <a:solidFill>
                <a:srgbClr val="0506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 userDrawn="1"/>
            </p:nvSpPr>
            <p:spPr>
              <a:xfrm>
                <a:off x="0" y="1483787"/>
                <a:ext cx="67417" cy="523112"/>
              </a:xfrm>
              <a:prstGeom prst="rect">
                <a:avLst/>
              </a:prstGeom>
              <a:solidFill>
                <a:srgbClr val="7D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 userDrawn="1"/>
          </p:nvSpPr>
          <p:spPr>
            <a:xfrm>
              <a:off x="69185" y="150015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DFE2F1"/>
                  </a:solidFill>
                  <a:latin typeface="+mn-ea"/>
                  <a:ea typeface="+mn-ea"/>
                </a:rPr>
                <a:t>팀원소개</a:t>
              </a:r>
              <a:endParaRPr lang="ko-KR" altLang="en-US" sz="1600" dirty="0">
                <a:solidFill>
                  <a:srgbClr val="DFE2F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9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2187724" y="185969"/>
            <a:ext cx="9596927" cy="5883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 userDrawn="1"/>
        </p:nvGrpSpPr>
        <p:grpSpPr>
          <a:xfrm>
            <a:off x="-1" y="2979187"/>
            <a:ext cx="2046768" cy="523112"/>
            <a:chOff x="0" y="1411217"/>
            <a:chExt cx="2046768" cy="523112"/>
          </a:xfrm>
        </p:grpSpPr>
        <p:grpSp>
          <p:nvGrpSpPr>
            <p:cNvPr id="27" name="그룹 26"/>
            <p:cNvGrpSpPr/>
            <p:nvPr userDrawn="1"/>
          </p:nvGrpSpPr>
          <p:grpSpPr>
            <a:xfrm>
              <a:off x="0" y="1411217"/>
              <a:ext cx="2046768" cy="523112"/>
              <a:chOff x="-1" y="1483787"/>
              <a:chExt cx="2784194" cy="523112"/>
            </a:xfrm>
          </p:grpSpPr>
          <p:sp>
            <p:nvSpPr>
              <p:cNvPr id="29" name="직사각형 28"/>
              <p:cNvSpPr/>
              <p:nvPr userDrawn="1"/>
            </p:nvSpPr>
            <p:spPr>
              <a:xfrm>
                <a:off x="-1" y="1483787"/>
                <a:ext cx="2784194" cy="523112"/>
              </a:xfrm>
              <a:prstGeom prst="rect">
                <a:avLst/>
              </a:prstGeom>
              <a:solidFill>
                <a:srgbClr val="0506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 userDrawn="1"/>
            </p:nvSpPr>
            <p:spPr>
              <a:xfrm>
                <a:off x="0" y="1483787"/>
                <a:ext cx="67417" cy="523112"/>
              </a:xfrm>
              <a:prstGeom prst="rect">
                <a:avLst/>
              </a:prstGeom>
              <a:solidFill>
                <a:srgbClr val="7D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>
              <a:off x="69185" y="150015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DFE2F1"/>
                  </a:solidFill>
                  <a:latin typeface="+mn-ea"/>
                  <a:ea typeface="+mn-ea"/>
                </a:rPr>
                <a:t>팀원소개</a:t>
              </a:r>
              <a:endParaRPr lang="ko-KR" altLang="en-US" sz="1600" dirty="0">
                <a:solidFill>
                  <a:srgbClr val="DFE2F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3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2187724" y="185969"/>
            <a:ext cx="9596927" cy="5883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3503383"/>
            <a:ext cx="2057400" cy="523112"/>
            <a:chOff x="1" y="1411217"/>
            <a:chExt cx="2057400" cy="523112"/>
          </a:xfrm>
        </p:grpSpPr>
        <p:grpSp>
          <p:nvGrpSpPr>
            <p:cNvPr id="24" name="그룹 23"/>
            <p:cNvGrpSpPr/>
            <p:nvPr userDrawn="1"/>
          </p:nvGrpSpPr>
          <p:grpSpPr>
            <a:xfrm>
              <a:off x="1" y="1411217"/>
              <a:ext cx="2057400" cy="523112"/>
              <a:chOff x="0" y="1483787"/>
              <a:chExt cx="2798657" cy="523112"/>
            </a:xfrm>
          </p:grpSpPr>
          <p:sp>
            <p:nvSpPr>
              <p:cNvPr id="26" name="직사각형 25"/>
              <p:cNvSpPr/>
              <p:nvPr userDrawn="1"/>
            </p:nvSpPr>
            <p:spPr>
              <a:xfrm>
                <a:off x="0" y="1483787"/>
                <a:ext cx="2798657" cy="523112"/>
              </a:xfrm>
              <a:prstGeom prst="rect">
                <a:avLst/>
              </a:prstGeom>
              <a:solidFill>
                <a:srgbClr val="0506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 userDrawn="1"/>
            </p:nvSpPr>
            <p:spPr>
              <a:xfrm>
                <a:off x="0" y="1483787"/>
                <a:ext cx="67417" cy="523112"/>
              </a:xfrm>
              <a:prstGeom prst="rect">
                <a:avLst/>
              </a:prstGeom>
              <a:solidFill>
                <a:srgbClr val="7D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 userDrawn="1"/>
          </p:nvSpPr>
          <p:spPr>
            <a:xfrm>
              <a:off x="69185" y="150015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DFE2F1"/>
                  </a:solidFill>
                  <a:latin typeface="+mn-ea"/>
                  <a:ea typeface="+mn-ea"/>
                </a:rPr>
                <a:t>팀원소개</a:t>
              </a:r>
              <a:endParaRPr lang="ko-KR" altLang="en-US" sz="1600" dirty="0">
                <a:solidFill>
                  <a:srgbClr val="DFE2F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2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2187724" y="185969"/>
            <a:ext cx="9596927" cy="5883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1" y="4024378"/>
            <a:ext cx="2062163" cy="523112"/>
            <a:chOff x="0" y="1411217"/>
            <a:chExt cx="2062163" cy="523112"/>
          </a:xfrm>
        </p:grpSpPr>
        <p:grpSp>
          <p:nvGrpSpPr>
            <p:cNvPr id="4" name="그룹 3"/>
            <p:cNvGrpSpPr/>
            <p:nvPr userDrawn="1"/>
          </p:nvGrpSpPr>
          <p:grpSpPr>
            <a:xfrm>
              <a:off x="0" y="1411217"/>
              <a:ext cx="2062163" cy="523112"/>
              <a:chOff x="-1" y="1483787"/>
              <a:chExt cx="2805136" cy="523112"/>
            </a:xfrm>
          </p:grpSpPr>
          <p:sp>
            <p:nvSpPr>
              <p:cNvPr id="6" name="직사각형 5"/>
              <p:cNvSpPr/>
              <p:nvPr userDrawn="1"/>
            </p:nvSpPr>
            <p:spPr>
              <a:xfrm>
                <a:off x="-1" y="1483787"/>
                <a:ext cx="2805136" cy="523112"/>
              </a:xfrm>
              <a:prstGeom prst="rect">
                <a:avLst/>
              </a:prstGeom>
              <a:solidFill>
                <a:srgbClr val="0506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 userDrawn="1"/>
            </p:nvSpPr>
            <p:spPr>
              <a:xfrm>
                <a:off x="0" y="1483787"/>
                <a:ext cx="67417" cy="523112"/>
              </a:xfrm>
              <a:prstGeom prst="rect">
                <a:avLst/>
              </a:prstGeom>
              <a:solidFill>
                <a:srgbClr val="7D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 userDrawn="1"/>
          </p:nvSpPr>
          <p:spPr>
            <a:xfrm>
              <a:off x="69185" y="150015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DFE2F1"/>
                  </a:solidFill>
                  <a:latin typeface="+mn-ea"/>
                  <a:ea typeface="+mn-ea"/>
                </a:rPr>
                <a:t>팀원소개</a:t>
              </a:r>
              <a:endParaRPr lang="ko-KR" altLang="en-US" sz="1600" dirty="0">
                <a:solidFill>
                  <a:srgbClr val="DFE2F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" name="내용 개체 틀 46"/>
          <p:cNvSpPr>
            <a:spLocks noGrp="1"/>
          </p:cNvSpPr>
          <p:nvPr>
            <p:ph sz="quarter" idx="10" hasCustomPrompt="1"/>
          </p:nvPr>
        </p:nvSpPr>
        <p:spPr>
          <a:xfrm>
            <a:off x="2187724" y="185969"/>
            <a:ext cx="9596927" cy="5883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23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sz="quarter" idx="10"/>
          </p:nvPr>
        </p:nvSpPr>
        <p:spPr>
          <a:xfrm>
            <a:off x="362585" y="1944370"/>
            <a:ext cx="6181725" cy="2303780"/>
          </a:xfrm>
          <a:prstGeom prst="rect">
            <a:avLst/>
          </a:prstGeom>
        </p:spPr>
        <p:txBody>
          <a:bodyPr/>
          <a:lstStyle/>
          <a:p>
            <a:r>
              <a:rPr lang="en-US" altLang="ko-KR" sz="4400" dirty="0"/>
              <a:t>GSharp Framework</a:t>
            </a:r>
            <a:endParaRPr lang="ko-KR" alt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4189095" y="3480435"/>
            <a:ext cx="24257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컨트리뷰톤</a:t>
            </a:r>
            <a:r>
              <a:rPr lang="ko-KR" altLang="en-US" dirty="0"/>
              <a:t> 결과 발표</a:t>
            </a:r>
          </a:p>
        </p:txBody>
      </p:sp>
    </p:spTree>
    <p:extLst>
      <p:ext uri="{BB962C8B-B14F-4D97-AF65-F5344CB8AC3E}">
        <p14:creationId xmlns:p14="http://schemas.microsoft.com/office/powerpoint/2010/main" val="40926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sz="quarter" idx="10"/>
          </p:nvPr>
        </p:nvSpPr>
        <p:spPr>
          <a:xfrm>
            <a:off x="158115" y="227330"/>
            <a:ext cx="9753600" cy="5899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r>
              <a:rPr lang="ko-KR" altLang="en-US" dirty="0"/>
              <a:t>시스템 정보 모듈</a:t>
            </a:r>
            <a:endParaRPr lang="en-US" altLang="ko-KR" dirty="0"/>
          </a:p>
        </p:txBody>
      </p:sp>
      <p:pic>
        <p:nvPicPr>
          <p:cNvPr id="3" name="그림 2" descr="/Users/hubeen/Library/Group Containers/L48J367XN4.com.infraware.PolarisOffice/EngineTemp/10075/fImage610929242914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0" y="3735310"/>
            <a:ext cx="5258626" cy="2994725"/>
          </a:xfrm>
          <a:prstGeom prst="rect">
            <a:avLst/>
          </a:prstGeom>
          <a:noFill/>
        </p:spPr>
      </p:pic>
      <p:pic>
        <p:nvPicPr>
          <p:cNvPr id="4" name="그림 3" descr="/Users/hubeen/Library/Group Containers/L48J367XN4.com.infraware.PolarisOffice/EngineTemp/10075/fImage10315924365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0" y="1185970"/>
            <a:ext cx="5588635" cy="2432461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940FB-9596-4ADC-8B47-2242CA97E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304" y="1507022"/>
            <a:ext cx="4042887" cy="4456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64BCFD-A9A3-41BA-8F42-88637B406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리그 오브 레전드 모듈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D1355C-9517-4FC3-8696-24D6EE61A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66" y="1392766"/>
            <a:ext cx="8128000" cy="4648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A5B66-F36A-4DEA-9BE9-14355A26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0" y="1392766"/>
            <a:ext cx="111556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5D31E6-CA67-4D34-8BB5-0304980860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리그 오브 레전드 모듈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A691CC-F188-4C89-BD23-77695B7B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6" y="1540934"/>
            <a:ext cx="5175654" cy="4615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56EB17-7455-4A49-9D04-1D1635D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41"/>
            <a:ext cx="4877051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51F0EC2-3CD8-442F-9510-543F88760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6" y="1887426"/>
            <a:ext cx="1340484" cy="104076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C78AC1-9492-423C-9E7F-E5B0F6E66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 개발 후기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BE1F96-360D-4D11-A941-49A696F3FCA7}"/>
              </a:ext>
            </a:extLst>
          </p:cNvPr>
          <p:cNvSpPr/>
          <p:nvPr/>
        </p:nvSpPr>
        <p:spPr>
          <a:xfrm>
            <a:off x="929962" y="3114675"/>
            <a:ext cx="10963275" cy="3516060"/>
          </a:xfrm>
          <a:prstGeom prst="roundRect">
            <a:avLst/>
          </a:prstGeom>
          <a:solidFill>
            <a:srgbClr val="41CDA5">
              <a:alpha val="80000"/>
            </a:srgb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5EB99-46E2-4663-B2DC-5FD7322A0DFA}"/>
              </a:ext>
            </a:extLst>
          </p:cNvPr>
          <p:cNvSpPr txBox="1"/>
          <p:nvPr/>
        </p:nvSpPr>
        <p:spPr>
          <a:xfrm>
            <a:off x="2553335" y="22171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모듈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682A7B-70BF-4FB2-BB27-30702F0E799C}"/>
              </a:ext>
            </a:extLst>
          </p:cNvPr>
          <p:cNvSpPr/>
          <p:nvPr/>
        </p:nvSpPr>
        <p:spPr>
          <a:xfrm>
            <a:off x="991802" y="4113705"/>
            <a:ext cx="10839594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 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소켓을 이용한 간단한 채팅 모듈을 만들었습니다</a:t>
            </a:r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좀 간단하게 </a:t>
            </a:r>
            <a:r>
              <a:rPr lang="ko-KR" altLang="en-US" sz="3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마무리한거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같아서 아쉽지만</a:t>
            </a:r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35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사용을 </a:t>
            </a:r>
            <a:r>
              <a:rPr lang="ko-KR" altLang="en-US" sz="3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배울수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있어서 유익했습니다</a:t>
            </a:r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3606853-F13F-48CF-A4EF-6CF28F7B1567}"/>
              </a:ext>
            </a:extLst>
          </p:cNvPr>
          <p:cNvSpPr/>
          <p:nvPr/>
        </p:nvSpPr>
        <p:spPr>
          <a:xfrm>
            <a:off x="5534526" y="1838425"/>
            <a:ext cx="6324099" cy="1023985"/>
          </a:xfrm>
          <a:prstGeom prst="roundRect">
            <a:avLst/>
          </a:prstGeom>
          <a:solidFill>
            <a:srgbClr val="41CDA5">
              <a:alpha val="80000"/>
            </a:srgb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632788-0C8C-4E6D-BF20-DB54E619CD88}"/>
              </a:ext>
            </a:extLst>
          </p:cNvPr>
          <p:cNvSpPr/>
          <p:nvPr/>
        </p:nvSpPr>
        <p:spPr>
          <a:xfrm>
            <a:off x="5650864" y="190886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서명수님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5D3077-0271-460A-B417-E14A107AC9DD}"/>
              </a:ext>
            </a:extLst>
          </p:cNvPr>
          <p:cNvSpPr/>
          <p:nvPr/>
        </p:nvSpPr>
        <p:spPr>
          <a:xfrm>
            <a:off x="7758277" y="2216362"/>
            <a:ext cx="4947592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altLang="ko-KR" sz="3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MarineSeo</a:t>
            </a:r>
            <a:endParaRPr lang="en-US" altLang="ko-KR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BE1F96-360D-4D11-A941-49A696F3FCA7}"/>
              </a:ext>
            </a:extLst>
          </p:cNvPr>
          <p:cNvSpPr/>
          <p:nvPr/>
        </p:nvSpPr>
        <p:spPr>
          <a:xfrm>
            <a:off x="895350" y="3114675"/>
            <a:ext cx="10963275" cy="3516060"/>
          </a:xfrm>
          <a:prstGeom prst="roundRect">
            <a:avLst/>
          </a:prstGeom>
          <a:solidFill>
            <a:srgbClr val="41CDA5">
              <a:alpha val="80000"/>
            </a:srgb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FC859-D00A-4038-B35D-A407DC21B1C2}"/>
              </a:ext>
            </a:extLst>
          </p:cNvPr>
          <p:cNvSpPr/>
          <p:nvPr/>
        </p:nvSpPr>
        <p:spPr>
          <a:xfrm>
            <a:off x="1387018" y="3893678"/>
            <a:ext cx="9909632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좀 더 적극적으로 모듈 개발을 못해서 아쉬웠지만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오픈 소스에 커밋해보는 기회를 가져 좋았습니다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앞으로 참여해보고 싶은 오픈 소스 프로젝트를 만났을 때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컨트리뷰톤에서의 경험을 </a:t>
            </a:r>
            <a:r>
              <a:rPr lang="ko-KR" altLang="en-US" sz="3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되살려 오픈 소스에</a:t>
            </a:r>
            <a:endParaRPr lang="en-US" altLang="ko-KR" sz="3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3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자신 </a:t>
            </a:r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있게 참여해볼 수 있을 것 같습니다</a:t>
            </a:r>
            <a:r>
              <a:rPr lang="en-US" altLang="ko-K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ADCA2-43D8-45DE-8AAA-FB3BBE2C03BD}"/>
              </a:ext>
            </a:extLst>
          </p:cNvPr>
          <p:cNvSpPr txBox="1"/>
          <p:nvPr/>
        </p:nvSpPr>
        <p:spPr>
          <a:xfrm>
            <a:off x="2553336" y="2180489"/>
            <a:ext cx="16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YouTube </a:t>
            </a:r>
            <a:r>
              <a:rPr lang="ko-KR" altLang="en-US" dirty="0"/>
              <a:t>모듈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CE50E2-96EE-4E52-AA51-EA8E47A2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6" y="1948722"/>
            <a:ext cx="1340485" cy="92234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C78AC1-9492-423C-9E7F-E5B0F6E66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 개발 후기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EDC1B6-65F3-4E30-8E14-D66E472E1009}"/>
              </a:ext>
            </a:extLst>
          </p:cNvPr>
          <p:cNvSpPr/>
          <p:nvPr/>
        </p:nvSpPr>
        <p:spPr>
          <a:xfrm>
            <a:off x="5534526" y="1838425"/>
            <a:ext cx="6324099" cy="1023985"/>
          </a:xfrm>
          <a:prstGeom prst="roundRect">
            <a:avLst/>
          </a:prstGeom>
          <a:solidFill>
            <a:srgbClr val="41CDA5">
              <a:alpha val="80000"/>
            </a:srgb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AB9938-4CC2-4BCF-985D-F07A876D6EE8}"/>
              </a:ext>
            </a:extLst>
          </p:cNvPr>
          <p:cNvSpPr/>
          <p:nvPr/>
        </p:nvSpPr>
        <p:spPr>
          <a:xfrm>
            <a:off x="5650864" y="190886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박효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님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4CE327-2F44-4A9E-86A8-EC68ED5C6599}"/>
              </a:ext>
            </a:extLst>
          </p:cNvPr>
          <p:cNvSpPr/>
          <p:nvPr/>
        </p:nvSpPr>
        <p:spPr>
          <a:xfrm>
            <a:off x="7758277" y="2216362"/>
            <a:ext cx="4947592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@do2tdo2t</a:t>
            </a:r>
          </a:p>
        </p:txBody>
      </p:sp>
    </p:spTree>
    <p:extLst>
      <p:ext uri="{BB962C8B-B14F-4D97-AF65-F5344CB8AC3E}">
        <p14:creationId xmlns:p14="http://schemas.microsoft.com/office/powerpoint/2010/main" val="36216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BE1F96-360D-4D11-A941-49A696F3FCA7}"/>
              </a:ext>
            </a:extLst>
          </p:cNvPr>
          <p:cNvSpPr/>
          <p:nvPr/>
        </p:nvSpPr>
        <p:spPr>
          <a:xfrm>
            <a:off x="895350" y="3114675"/>
            <a:ext cx="10963275" cy="3516060"/>
          </a:xfrm>
          <a:prstGeom prst="roundRect">
            <a:avLst/>
          </a:prstGeom>
          <a:solidFill>
            <a:srgbClr val="41CDA5">
              <a:alpha val="80000"/>
            </a:srgb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F53223-5BA9-4A48-94D7-815CCCD4BA25}"/>
              </a:ext>
            </a:extLst>
          </p:cNvPr>
          <p:cNvSpPr/>
          <p:nvPr/>
        </p:nvSpPr>
        <p:spPr>
          <a:xfrm>
            <a:off x="1387018" y="3908706"/>
            <a:ext cx="990963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모듈을 개발할 때 모듈 이름 짓는 것과 아이디어가 부족해 많은 모듈을 개발하지 못한 점</a:t>
            </a:r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프로그램 버그를 찾았을 때 제가 그 버그에 대한 </a:t>
            </a:r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Pull-Request</a:t>
            </a:r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못 날려서 아쉽습니다</a:t>
            </a:r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altLang="ko-KR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80ABFB-8B72-4CCF-B7DC-78E56292F2C5}"/>
              </a:ext>
            </a:extLst>
          </p:cNvPr>
          <p:cNvSpPr txBox="1"/>
          <p:nvPr/>
        </p:nvSpPr>
        <p:spPr>
          <a:xfrm>
            <a:off x="2392417" y="216908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레지스토리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43A047-8083-481B-97B3-0136371F6F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3" y="1905287"/>
            <a:ext cx="1018540" cy="10318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C78AC1-9492-423C-9E7F-E5B0F6E66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 개발 후기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FB046F5-5506-41F1-A37B-436CC910E23D}"/>
              </a:ext>
            </a:extLst>
          </p:cNvPr>
          <p:cNvSpPr/>
          <p:nvPr/>
        </p:nvSpPr>
        <p:spPr>
          <a:xfrm>
            <a:off x="5534526" y="1838425"/>
            <a:ext cx="6324099" cy="1023985"/>
          </a:xfrm>
          <a:prstGeom prst="roundRect">
            <a:avLst/>
          </a:prstGeom>
          <a:solidFill>
            <a:srgbClr val="41CDA5">
              <a:alpha val="80000"/>
            </a:srgb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458255-1EC0-4DA7-95B6-5FE7FE2AC444}"/>
              </a:ext>
            </a:extLst>
          </p:cNvPr>
          <p:cNvSpPr/>
          <p:nvPr/>
        </p:nvSpPr>
        <p:spPr>
          <a:xfrm>
            <a:off x="5534526" y="1967726"/>
            <a:ext cx="249299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서민원님</a:t>
            </a:r>
            <a:endParaRPr lang="en-US" altLang="ko-KR" sz="4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E96596-F6AD-4FDD-ACE6-6B7647F91871}"/>
              </a:ext>
            </a:extLst>
          </p:cNvPr>
          <p:cNvSpPr/>
          <p:nvPr/>
        </p:nvSpPr>
        <p:spPr>
          <a:xfrm>
            <a:off x="7325787" y="2182103"/>
            <a:ext cx="4947592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US" altLang="ko-KR" sz="3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researcherGeekLab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74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프로젝트 진행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85" y="1025624"/>
            <a:ext cx="3905795" cy="30388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56" y="1374901"/>
            <a:ext cx="2071350" cy="30849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85" y="3568121"/>
            <a:ext cx="5265822" cy="3005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5" y="1374901"/>
            <a:ext cx="4512020" cy="30468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74" y="3658098"/>
            <a:ext cx="3767935" cy="2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934335"/>
            <a:ext cx="121920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감사합니다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pic>
        <p:nvPicPr>
          <p:cNvPr id="5" name="녹화_2016_06_30_02_26_57_35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6" end="1175.9999"/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9363" y="1828766"/>
            <a:ext cx="6515100" cy="4248150"/>
          </a:xfrm>
          <a:prstGeom prst="rect">
            <a:avLst/>
          </a:prstGeom>
          <a:ln w="63500" cap="sq" cmpd="sng">
            <a:solidFill>
              <a:srgbClr val="4780C7">
                <a:alpha val="40000"/>
              </a:srgbClr>
            </a:solidFill>
            <a:prstDash val="solid"/>
            <a:miter lim="800000"/>
          </a:ln>
          <a:effectLst/>
        </p:spPr>
      </p:pic>
      <p:sp>
        <p:nvSpPr>
          <p:cNvPr id="6" name="정오각형 5"/>
          <p:cNvSpPr/>
          <p:nvPr/>
        </p:nvSpPr>
        <p:spPr>
          <a:xfrm rot="20561071">
            <a:off x="675376" y="4076454"/>
            <a:ext cx="1488703" cy="1417812"/>
          </a:xfrm>
          <a:prstGeom prst="pentagon">
            <a:avLst/>
          </a:prstGeom>
          <a:solidFill>
            <a:srgbClr val="4780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오각형 6"/>
          <p:cNvSpPr/>
          <p:nvPr/>
        </p:nvSpPr>
        <p:spPr>
          <a:xfrm rot="717064">
            <a:off x="9586449" y="2113485"/>
            <a:ext cx="937014" cy="892394"/>
          </a:xfrm>
          <a:prstGeom prst="pentagon">
            <a:avLst/>
          </a:prstGeom>
          <a:solidFill>
            <a:srgbClr val="B8CFE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9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976745" y="2219325"/>
            <a:ext cx="4838700" cy="2444750"/>
            <a:chOff x="6976745" y="2219325"/>
            <a:chExt cx="4838700" cy="244475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9005" y="3776345"/>
              <a:ext cx="3266440" cy="8877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6745" y="2219325"/>
              <a:ext cx="2310765" cy="9626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1" name="그룹 10"/>
          <p:cNvGrpSpPr/>
          <p:nvPr/>
        </p:nvGrpSpPr>
        <p:grpSpPr>
          <a:xfrm>
            <a:off x="376555" y="2193925"/>
            <a:ext cx="7837805" cy="2385695"/>
            <a:chOff x="376555" y="2193925"/>
            <a:chExt cx="7837805" cy="2385695"/>
          </a:xfrm>
        </p:grpSpPr>
        <p:grpSp>
          <p:nvGrpSpPr>
            <p:cNvPr id="12" name="그룹 11"/>
            <p:cNvGrpSpPr/>
            <p:nvPr/>
          </p:nvGrpSpPr>
          <p:grpSpPr>
            <a:xfrm>
              <a:off x="2386965" y="2193925"/>
              <a:ext cx="4264660" cy="1061085"/>
              <a:chOff x="2386965" y="2193925"/>
              <a:chExt cx="4264660" cy="106108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6965" y="2193925"/>
                <a:ext cx="3528060" cy="1061085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17" name="Shape 500"/>
              <p:cNvSpPr/>
              <p:nvPr/>
            </p:nvSpPr>
            <p:spPr>
              <a:xfrm>
                <a:off x="6424295" y="2524125"/>
                <a:ext cx="227965" cy="35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6" h="21176" extrusionOk="0">
                    <a:moveTo>
                      <a:pt x="2874" y="86"/>
                    </a:moveTo>
                    <a:cubicBezTo>
                      <a:pt x="1483" y="359"/>
                      <a:pt x="649" y="1245"/>
                      <a:pt x="371" y="2131"/>
                    </a:cubicBezTo>
                    <a:cubicBezTo>
                      <a:pt x="93" y="3016"/>
                      <a:pt x="464" y="4038"/>
                      <a:pt x="1576" y="4652"/>
                    </a:cubicBezTo>
                    <a:lnTo>
                      <a:pt x="11681" y="10580"/>
                    </a:lnTo>
                    <a:lnTo>
                      <a:pt x="1669" y="16440"/>
                    </a:lnTo>
                    <a:cubicBezTo>
                      <a:pt x="-92" y="17394"/>
                      <a:pt x="-556" y="19029"/>
                      <a:pt x="742" y="20256"/>
                    </a:cubicBezTo>
                    <a:cubicBezTo>
                      <a:pt x="1947" y="21482"/>
                      <a:pt x="4265" y="21414"/>
                      <a:pt x="5933" y="20460"/>
                    </a:cubicBezTo>
                    <a:cubicBezTo>
                      <a:pt x="10383" y="17871"/>
                      <a:pt x="14833" y="15213"/>
                      <a:pt x="19283" y="12556"/>
                    </a:cubicBezTo>
                    <a:cubicBezTo>
                      <a:pt x="21044" y="11602"/>
                      <a:pt x="21044" y="9626"/>
                      <a:pt x="19375" y="8536"/>
                    </a:cubicBezTo>
                    <a:cubicBezTo>
                      <a:pt x="14647" y="5810"/>
                      <a:pt x="9920" y="3016"/>
                      <a:pt x="5841" y="632"/>
                    </a:cubicBezTo>
                    <a:cubicBezTo>
                      <a:pt x="4172" y="-118"/>
                      <a:pt x="3708" y="-50"/>
                      <a:pt x="2874" y="86"/>
                    </a:cubicBezTo>
                    <a:close/>
                    <a:moveTo>
                      <a:pt x="3430" y="1245"/>
                    </a:moveTo>
                    <a:cubicBezTo>
                      <a:pt x="4079" y="1245"/>
                      <a:pt x="4543" y="1381"/>
                      <a:pt x="4821" y="1585"/>
                    </a:cubicBezTo>
                    <a:cubicBezTo>
                      <a:pt x="9549" y="4311"/>
                      <a:pt x="14277" y="7105"/>
                      <a:pt x="18263" y="9490"/>
                    </a:cubicBezTo>
                    <a:cubicBezTo>
                      <a:pt x="19468" y="10444"/>
                      <a:pt x="19190" y="10920"/>
                      <a:pt x="18356" y="11602"/>
                    </a:cubicBezTo>
                    <a:cubicBezTo>
                      <a:pt x="13813" y="14259"/>
                      <a:pt x="9363" y="16917"/>
                      <a:pt x="4821" y="19574"/>
                    </a:cubicBezTo>
                    <a:cubicBezTo>
                      <a:pt x="3430" y="20256"/>
                      <a:pt x="2596" y="19983"/>
                      <a:pt x="1947" y="19506"/>
                    </a:cubicBezTo>
                    <a:cubicBezTo>
                      <a:pt x="1391" y="18893"/>
                      <a:pt x="1576" y="18143"/>
                      <a:pt x="2503" y="17462"/>
                    </a:cubicBezTo>
                    <a:cubicBezTo>
                      <a:pt x="6768" y="15009"/>
                      <a:pt x="10568" y="12760"/>
                      <a:pt x="14277" y="10580"/>
                    </a:cubicBezTo>
                    <a:cubicBezTo>
                      <a:pt x="10383" y="8263"/>
                      <a:pt x="6489" y="6014"/>
                      <a:pt x="2596" y="3698"/>
                    </a:cubicBezTo>
                    <a:cubicBezTo>
                      <a:pt x="2040" y="3357"/>
                      <a:pt x="1854" y="2880"/>
                      <a:pt x="1947" y="2335"/>
                    </a:cubicBezTo>
                    <a:cubicBezTo>
                      <a:pt x="2040" y="1858"/>
                      <a:pt x="2503" y="1381"/>
                      <a:pt x="3430" y="1245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>
                <a:miter lim="400000"/>
              </a:ln>
            </p:spPr>
            <p:txBody>
              <a:bodyPr lIns="45719" rIns="45719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900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76555" y="3940810"/>
              <a:ext cx="7837805" cy="638810"/>
              <a:chOff x="376555" y="3940810"/>
              <a:chExt cx="7837805" cy="63881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555" y="3940810"/>
                <a:ext cx="7171055" cy="63881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15" name="Shape 500"/>
              <p:cNvSpPr/>
              <p:nvPr/>
            </p:nvSpPr>
            <p:spPr>
              <a:xfrm>
                <a:off x="7986395" y="4043680"/>
                <a:ext cx="227965" cy="35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6" h="21176" extrusionOk="0">
                    <a:moveTo>
                      <a:pt x="2874" y="86"/>
                    </a:moveTo>
                    <a:cubicBezTo>
                      <a:pt x="1483" y="359"/>
                      <a:pt x="649" y="1245"/>
                      <a:pt x="371" y="2131"/>
                    </a:cubicBezTo>
                    <a:cubicBezTo>
                      <a:pt x="93" y="3016"/>
                      <a:pt x="464" y="4038"/>
                      <a:pt x="1576" y="4652"/>
                    </a:cubicBezTo>
                    <a:lnTo>
                      <a:pt x="11681" y="10580"/>
                    </a:lnTo>
                    <a:lnTo>
                      <a:pt x="1669" y="16440"/>
                    </a:lnTo>
                    <a:cubicBezTo>
                      <a:pt x="-92" y="17394"/>
                      <a:pt x="-556" y="19029"/>
                      <a:pt x="742" y="20256"/>
                    </a:cubicBezTo>
                    <a:cubicBezTo>
                      <a:pt x="1947" y="21482"/>
                      <a:pt x="4265" y="21414"/>
                      <a:pt x="5933" y="20460"/>
                    </a:cubicBezTo>
                    <a:cubicBezTo>
                      <a:pt x="10383" y="17871"/>
                      <a:pt x="14833" y="15213"/>
                      <a:pt x="19283" y="12556"/>
                    </a:cubicBezTo>
                    <a:cubicBezTo>
                      <a:pt x="21044" y="11602"/>
                      <a:pt x="21044" y="9626"/>
                      <a:pt x="19375" y="8536"/>
                    </a:cubicBezTo>
                    <a:cubicBezTo>
                      <a:pt x="14647" y="5810"/>
                      <a:pt x="9920" y="3016"/>
                      <a:pt x="5841" y="632"/>
                    </a:cubicBezTo>
                    <a:cubicBezTo>
                      <a:pt x="4172" y="-118"/>
                      <a:pt x="3708" y="-50"/>
                      <a:pt x="2874" y="86"/>
                    </a:cubicBezTo>
                    <a:close/>
                    <a:moveTo>
                      <a:pt x="3430" y="1245"/>
                    </a:moveTo>
                    <a:cubicBezTo>
                      <a:pt x="4079" y="1245"/>
                      <a:pt x="4543" y="1381"/>
                      <a:pt x="4821" y="1585"/>
                    </a:cubicBezTo>
                    <a:cubicBezTo>
                      <a:pt x="9549" y="4311"/>
                      <a:pt x="14277" y="7105"/>
                      <a:pt x="18263" y="9490"/>
                    </a:cubicBezTo>
                    <a:cubicBezTo>
                      <a:pt x="19468" y="10444"/>
                      <a:pt x="19190" y="10920"/>
                      <a:pt x="18356" y="11602"/>
                    </a:cubicBezTo>
                    <a:cubicBezTo>
                      <a:pt x="13813" y="14259"/>
                      <a:pt x="9363" y="16917"/>
                      <a:pt x="4821" y="19574"/>
                    </a:cubicBezTo>
                    <a:cubicBezTo>
                      <a:pt x="3430" y="20256"/>
                      <a:pt x="2596" y="19983"/>
                      <a:pt x="1947" y="19506"/>
                    </a:cubicBezTo>
                    <a:cubicBezTo>
                      <a:pt x="1391" y="18893"/>
                      <a:pt x="1576" y="18143"/>
                      <a:pt x="2503" y="17462"/>
                    </a:cubicBezTo>
                    <a:cubicBezTo>
                      <a:pt x="6768" y="15009"/>
                      <a:pt x="10568" y="12760"/>
                      <a:pt x="14277" y="10580"/>
                    </a:cubicBezTo>
                    <a:cubicBezTo>
                      <a:pt x="10383" y="8263"/>
                      <a:pt x="6489" y="6014"/>
                      <a:pt x="2596" y="3698"/>
                    </a:cubicBezTo>
                    <a:cubicBezTo>
                      <a:pt x="2040" y="3357"/>
                      <a:pt x="1854" y="2880"/>
                      <a:pt x="1947" y="2335"/>
                    </a:cubicBezTo>
                    <a:cubicBezTo>
                      <a:pt x="2040" y="1858"/>
                      <a:pt x="2503" y="1381"/>
                      <a:pt x="3430" y="1245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>
                <a:miter lim="400000"/>
              </a:ln>
            </p:spPr>
            <p:txBody>
              <a:bodyPr lIns="45719" rIns="45719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900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58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29BBAC-CC4A-4370-BF48-1E6E1267E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5" y="1239520"/>
            <a:ext cx="4878705" cy="4675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F4126-E49F-452C-9526-9E8E45886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55" y="1239520"/>
            <a:ext cx="5274310" cy="4675505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이메일 모듈</a:t>
            </a:r>
          </a:p>
        </p:txBody>
      </p:sp>
    </p:spTree>
    <p:extLst>
      <p:ext uri="{BB962C8B-B14F-4D97-AF65-F5344CB8AC3E}">
        <p14:creationId xmlns:p14="http://schemas.microsoft.com/office/powerpoint/2010/main" val="24625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253B8F-8AA8-40B6-B2F9-94B15F3E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85" y="1331595"/>
            <a:ext cx="7809230" cy="4953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C24E83-EE4A-4B16-BE34-A20A402F5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05" y="4436745"/>
            <a:ext cx="9353550" cy="1720850"/>
          </a:xfrm>
          <a:prstGeom prst="rect">
            <a:avLst/>
          </a:prstGeom>
        </p:spPr>
      </p:pic>
      <p:sp>
        <p:nvSpPr>
          <p:cNvPr id="7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이메일 모듈</a:t>
            </a:r>
          </a:p>
        </p:txBody>
      </p:sp>
    </p:spTree>
    <p:extLst>
      <p:ext uri="{BB962C8B-B14F-4D97-AF65-F5344CB8AC3E}">
        <p14:creationId xmlns:p14="http://schemas.microsoft.com/office/powerpoint/2010/main" val="2139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이메일 모듈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58CC29D-C248-4592-89C3-ED202F23C77C}"/>
              </a:ext>
            </a:extLst>
          </p:cNvPr>
          <p:cNvSpPr txBox="1">
            <a:spLocks/>
          </p:cNvSpPr>
          <p:nvPr/>
        </p:nvSpPr>
        <p:spPr>
          <a:xfrm>
            <a:off x="563245" y="1302385"/>
            <a:ext cx="2184400" cy="16351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dirty="0">
                <a:solidFill>
                  <a:schemeClr val="tx1"/>
                </a:solidFill>
              </a:rPr>
              <a:t>기획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5AF05D-1DFE-4870-AE44-225569913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85" y="1437005"/>
            <a:ext cx="2087880" cy="2087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7E735F-EEA2-4068-9DE8-380000E3E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60" y="1438275"/>
            <a:ext cx="1967865" cy="1967865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5367912-909C-493B-B1DE-50CFE3E104F3}"/>
              </a:ext>
            </a:extLst>
          </p:cNvPr>
          <p:cNvSpPr/>
          <p:nvPr/>
        </p:nvSpPr>
        <p:spPr>
          <a:xfrm>
            <a:off x="5189220" y="1791335"/>
            <a:ext cx="1967865" cy="1261745"/>
          </a:xfrm>
          <a:prstGeom prst="leftArrow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555C999-B461-4E3F-9F63-5451E95F96C9}"/>
              </a:ext>
            </a:extLst>
          </p:cNvPr>
          <p:cNvSpPr txBox="1">
            <a:spLocks/>
          </p:cNvSpPr>
          <p:nvPr/>
        </p:nvSpPr>
        <p:spPr>
          <a:xfrm>
            <a:off x="480060" y="3784600"/>
            <a:ext cx="2184400" cy="16351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dirty="0">
                <a:solidFill>
                  <a:schemeClr val="tx1"/>
                </a:solidFill>
              </a:rPr>
              <a:t>개발 </a:t>
            </a:r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3FCAE490-0627-4AF7-85D1-208B663B274C}"/>
              </a:ext>
            </a:extLst>
          </p:cNvPr>
          <p:cNvSpPr/>
          <p:nvPr/>
        </p:nvSpPr>
        <p:spPr>
          <a:xfrm>
            <a:off x="5189220" y="4381500"/>
            <a:ext cx="1967865" cy="1261745"/>
          </a:xfrm>
          <a:prstGeom prst="leftArrow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bIns="0" rtlCol="0" anchor="ctr">
            <a:flatTx/>
          </a:bodyPr>
          <a:lstStyle/>
          <a:p>
            <a:pPr algn="ctr" fontAlgn="base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E8E2CF6-83DA-4E46-AB00-4088715A6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5" y="4145915"/>
            <a:ext cx="2352675" cy="19431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4A7A65-2EFD-445B-9D9A-581D07369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70" y="3555365"/>
            <a:ext cx="4568190" cy="32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22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73ED95-85B7-4A2E-9723-0E5019E23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3" y="2199403"/>
            <a:ext cx="4759325" cy="326517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암호화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E0DC6-C658-48A6-9059-C9A389F7C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928" y="2779475"/>
            <a:ext cx="49625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암호화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02858-E202-4251-A088-56EAFD9F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70"/>
          <a:stretch/>
        </p:blipFill>
        <p:spPr>
          <a:xfrm>
            <a:off x="640080" y="1413510"/>
            <a:ext cx="2946400" cy="41617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30B350-47DD-4B54-9F0E-F9DCE288D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640" y="1282700"/>
            <a:ext cx="2781300" cy="429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A40EC7-D428-4E6E-9E7D-2E1A39CF4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1282700"/>
            <a:ext cx="5991860" cy="4487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236B5D-64F2-4EA9-ACD1-27D670AA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35" y="1349375"/>
            <a:ext cx="3300095" cy="460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40E75B-4C01-46AC-9E13-039F144C6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935" y="1346835"/>
            <a:ext cx="3278505" cy="4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TTS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525" y="2881450"/>
            <a:ext cx="3224697" cy="1743433"/>
          </a:xfrm>
          <a:prstGeom prst="rect">
            <a:avLst/>
          </a:prstGeom>
          <a:noFill/>
        </p:spPr>
      </p:pic>
      <p:pic>
        <p:nvPicPr>
          <p:cNvPr id="4" name="/Users/hubeen/Desktop/예아아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13" y="1078865"/>
            <a:ext cx="6825615" cy="53486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10411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1CDA5">
            <a:alpha val="80000"/>
          </a:srgbClr>
        </a:solidFill>
        <a:ln>
          <a:noFill/>
        </a:ln>
        <a:scene3d>
          <a:camera prst="orthographicFront">
            <a:rot lat="0" lon="0" rev="10800000"/>
          </a:camera>
          <a:lightRig rig="threePt" dir="t"/>
        </a:scene3d>
        <a:sp3d/>
      </a:spPr>
      <a:bodyPr wrap="none" tIns="144000" bIns="0" rtlCol="0" anchor="ctr">
        <a:flatTx/>
      </a:bodyPr>
      <a:lstStyle>
        <a:defPPr algn="ctr" fontAlgn="base">
          <a:defRPr sz="2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Pages>14</Pages>
  <Words>769</Words>
  <Characters>0</Characters>
  <Application>Microsoft Office PowerPoint</Application>
  <DocSecurity>0</DocSecurity>
  <PresentationFormat>와이드스크린</PresentationFormat>
  <Lines>0</Lines>
  <Paragraphs>98</Paragraphs>
  <Slides>17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 Light</vt:lpstr>
      <vt:lpstr>맑은 고딕</vt:lpstr>
      <vt:lpstr>Arial</vt:lpstr>
      <vt:lpstr>Calibri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Windows 사용자</cp:lastModifiedBy>
  <cp:revision>32</cp:revision>
  <dcterms:modified xsi:type="dcterms:W3CDTF">2017-11-20T03:39:06Z</dcterms:modified>
</cp:coreProperties>
</file>